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1" r:id="rId6"/>
    <p:sldId id="265" r:id="rId7"/>
    <p:sldId id="266" r:id="rId8"/>
    <p:sldId id="264" r:id="rId9"/>
    <p:sldId id="263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13111-7795-4186-9A3E-C0719777271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337F-1007-4F1A-9BCF-1CD91E1A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B337F-1007-4F1A-9BCF-1CD91E1A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8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41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2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2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88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7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5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7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0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3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81979-3BDD-4E35-B221-13AF67D4CFFE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985B4-DECA-4A6C-9299-ACDA58D4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50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A9A0-8371-206D-25C8-3332EE89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Covid-19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9BC3D-48AD-D4C0-26C6-0ACFCE710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Moaz Osama </a:t>
            </a:r>
            <a:r>
              <a:rPr lang="en-US" dirty="0" err="1"/>
              <a:t>Elmorshedy</a:t>
            </a:r>
            <a:r>
              <a:rPr lang="en-US" dirty="0"/>
              <a:t> </a:t>
            </a:r>
          </a:p>
          <a:p>
            <a:r>
              <a:rPr lang="en-US" dirty="0"/>
              <a:t>3/6/2024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49CB628-3695-A95D-A5D6-EF567986A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8"/>
    </mc:Choice>
    <mc:Fallback xmlns="">
      <p:transition spd="slow" advTm="1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5E36-E4D3-AA55-A0B0-E5584E36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84104" cy="1293028"/>
          </a:xfrm>
        </p:spPr>
        <p:txBody>
          <a:bodyPr/>
          <a:lstStyle/>
          <a:p>
            <a:pPr algn="l"/>
            <a:r>
              <a:rPr lang="en-US" dirty="0"/>
              <a:t>Question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D5D1C-4EB8-C066-2FE9-D500914904AF}"/>
              </a:ext>
            </a:extLst>
          </p:cNvPr>
          <p:cNvSpPr txBox="1"/>
          <p:nvPr/>
        </p:nvSpPr>
        <p:spPr>
          <a:xfrm>
            <a:off x="463826" y="2981739"/>
            <a:ext cx="5844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output in respect (50435616, 949, 52650148.2454603, 7256.04218878724) for 2020, (62653932, 2480, 219846243.060147, 14827.2129228708) for 2021.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861D94-B613-02F4-F69C-D64D91CC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09" y="476314"/>
            <a:ext cx="5220429" cy="62160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108C6BB-A77B-E627-8983-BEDE54149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76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13"/>
    </mc:Choice>
    <mc:Fallback xmlns="">
      <p:transition spd="slow" advTm="42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74F4-A943-E594-A7B2-482A6CB2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99"/>
            <a:ext cx="4280452" cy="1293028"/>
          </a:xfrm>
        </p:spPr>
        <p:txBody>
          <a:bodyPr/>
          <a:lstStyle/>
          <a:p>
            <a:pPr algn="l"/>
            <a:r>
              <a:rPr lang="en-US" dirty="0"/>
              <a:t>Question 14-16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B475C-3B30-633C-8C8C-17CEF1631309}"/>
              </a:ext>
            </a:extLst>
          </p:cNvPr>
          <p:cNvSpPr txBox="1"/>
          <p:nvPr/>
        </p:nvSpPr>
        <p:spPr>
          <a:xfrm>
            <a:off x="172277" y="1378161"/>
            <a:ext cx="577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highest country is "Turkey" with Confirmed case equal "823225”.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C80F9-ED06-ECBB-EE85-B34D1E83ACAE}"/>
              </a:ext>
            </a:extLst>
          </p:cNvPr>
          <p:cNvSpPr txBox="1"/>
          <p:nvPr/>
        </p:nvSpPr>
        <p:spPr>
          <a:xfrm>
            <a:off x="172278" y="2732532"/>
            <a:ext cx="592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lowest Country is "Afghanistan", with Death case equal "1" But there are many other country with that letter but it's the first alphabetically.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3C648-3CCD-DE1E-40F8-26AE3F02F1F0}"/>
              </a:ext>
            </a:extLst>
          </p:cNvPr>
          <p:cNvSpPr txBox="1"/>
          <p:nvPr/>
        </p:nvSpPr>
        <p:spPr>
          <a:xfrm>
            <a:off x="172277" y="4625356"/>
            <a:ext cx="5777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top 5 countries with there Recovered case respectively are (India,28089649), (Brazil, 15400169), (US , 6303715), (Turkey, 5202251), (Russia, 4745756).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570327-8D95-5384-7BEF-9A28A484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5357"/>
            <a:ext cx="5923722" cy="203132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D948CDA-8BA7-B8A8-34CA-E050E6AA4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383840"/>
            <a:ext cx="5923722" cy="2031325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322115A-CD9D-4014-A5CA-817EB7F25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1400"/>
            <a:ext cx="5923722" cy="2031325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4F69DE1-9E78-0091-4AD6-CCFEDA880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38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05"/>
    </mc:Choice>
    <mc:Fallback xmlns="">
      <p:transition spd="slow" advTm="1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0F56-E23B-D2CA-2D5D-D3E18CBB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43" y="2782486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4588FA-7195-1BB8-F44F-B5E321BF0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86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6"/>
    </mc:Choice>
    <mc:Fallback xmlns="">
      <p:transition spd="slow" advTm="1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1DFE-A8B0-7AEE-80EC-9602F3AB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64614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C5D44-30D5-B530-8367-DAB333FE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8414"/>
            <a:ext cx="10820400" cy="5090925"/>
          </a:xfrm>
        </p:spPr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Q1. Write a code to check NULL values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Q2. If NULL values are present, update them with zeros for all columns. 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Q3. check total number of rows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Q4. Check what is </a:t>
            </a:r>
            <a:r>
              <a:rPr lang="en-US" sz="2400" dirty="0" err="1"/>
              <a:t>start_date</a:t>
            </a:r>
            <a:r>
              <a:rPr lang="en-US" sz="2400" dirty="0"/>
              <a:t> and </a:t>
            </a:r>
            <a:r>
              <a:rPr lang="en-US" sz="2400" dirty="0" err="1"/>
              <a:t>end_date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 Q5. Number of month present in dataset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Q6. Find monthly average for confirmed, deaths, recovered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Q7. Find most frequent value for confirmed, deaths, recovered each month 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Q8. Find minimum values for confirmed, deaths, recovered per year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Q9. Find maximum values of confirmed, deaths, recovered per year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Q10. The total number of case of confirmed, deaths, recovered each month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Q11. Check how corona virus spread out with respect to confirmed case     (</a:t>
            </a:r>
            <a:r>
              <a:rPr lang="en-US" sz="2400" dirty="0" err="1"/>
              <a:t>Eg.</a:t>
            </a:r>
            <a:r>
              <a:rPr lang="en-US" sz="2400" dirty="0"/>
              <a:t>: total confirmed cases, their average, variance &amp; STDEV )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Q12. Check how corona virus spread out with respect to death case per month      (</a:t>
            </a:r>
            <a:r>
              <a:rPr lang="en-US" sz="2400" dirty="0" err="1"/>
              <a:t>Eg.</a:t>
            </a:r>
            <a:r>
              <a:rPr lang="en-US" sz="2400" dirty="0"/>
              <a:t>: total confirmed cases, their average, variance &amp; STDEV )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Q13. Check how corona virus spread out with respect to recovered case  (</a:t>
            </a:r>
            <a:r>
              <a:rPr lang="en-US" sz="2400" dirty="0" err="1"/>
              <a:t>Eg.</a:t>
            </a:r>
            <a:r>
              <a:rPr lang="en-US" sz="2400" dirty="0"/>
              <a:t>: total confirmed cases, their average, variance &amp; STDEV )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Q14. Find Country having highest number of the Confirmed case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Q15. Find Country having lowest number of the death case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Q16. Find top 5 countries having highest recovered case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0CCA24-45C3-7C7F-31DF-AE01FBD78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593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1"/>
    </mc:Choice>
    <mc:Fallback xmlns="">
      <p:transition spd="slow" advTm="1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90EB-08B7-6BB4-49C7-220FF3B8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02157" cy="96740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Question 1-2</a:t>
            </a:r>
          </a:p>
        </p:txBody>
      </p:sp>
      <p:pic>
        <p:nvPicPr>
          <p:cNvPr id="5" name="Content Placeholder 4" descr="A screenshot of a computer code">
            <a:extLst>
              <a:ext uri="{FF2B5EF4-FFF2-40B4-BE49-F238E27FC236}">
                <a16:creationId xmlns:a16="http://schemas.microsoft.com/office/drawing/2014/main" id="{6190185B-F93B-E4B6-C849-EE28D84EA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126434"/>
            <a:ext cx="5181600" cy="2113448"/>
          </a:xfr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B4997F-9561-C8A3-EDB9-A7BB53A83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429000"/>
            <a:ext cx="5181600" cy="2343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68103-84CE-376C-3749-40CC3F2194D7}"/>
              </a:ext>
            </a:extLst>
          </p:cNvPr>
          <p:cNvSpPr txBox="1"/>
          <p:nvPr/>
        </p:nvSpPr>
        <p:spPr>
          <a:xfrm>
            <a:off x="424070" y="1721493"/>
            <a:ext cx="5976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As we see in question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one,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we select all from the database where have a null value as we have 35,865 Rows have a null values that are in Latitude or/and Longitude.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6F4F6-29EC-7BDE-F3D5-634E78330350}"/>
              </a:ext>
            </a:extLst>
          </p:cNvPr>
          <p:cNvSpPr txBox="1"/>
          <p:nvPr/>
        </p:nvSpPr>
        <p:spPr>
          <a:xfrm>
            <a:off x="609600" y="407057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In question two we update all the null values  with 0 with the command UPDATE 35,865.</a:t>
            </a: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E87D8A3-9626-179A-04A2-6AD1C3B53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0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39"/>
    </mc:Choice>
    <mc:Fallback xmlns="">
      <p:transition spd="slow" advTm="62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6E115-F1C5-3661-E54D-AF6AAE4E5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6194"/>
            <a:ext cx="3163220" cy="9990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 (Headings)"/>
              </a:rPr>
              <a:t>QUESTON 3-5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B58FD1-B094-0A04-7163-D5ADF099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5" y="587523"/>
            <a:ext cx="4426226" cy="153282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55AD54A-FA0B-D571-3E2C-D1D665E81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5" y="2413620"/>
            <a:ext cx="4426226" cy="1680544"/>
          </a:xfrm>
          <a:prstGeom prst="rect">
            <a:avLst/>
          </a:prstGeom>
        </p:spPr>
      </p:pic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66C7A6C-77DE-5AB1-9E63-59D1B4EE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4" y="4387436"/>
            <a:ext cx="4426226" cy="239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E92CA-9865-C9DA-B0CB-6F3EE773F75C}"/>
              </a:ext>
            </a:extLst>
          </p:cNvPr>
          <p:cNvSpPr txBox="1"/>
          <p:nvPr/>
        </p:nvSpPr>
        <p:spPr>
          <a:xfrm>
            <a:off x="131700" y="1035261"/>
            <a:ext cx="731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Question 3 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By using the count function the total rows are "78,386" Rows.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BDE3D-47AB-A7F5-7CF5-69CE8AE612F1}"/>
              </a:ext>
            </a:extLst>
          </p:cNvPr>
          <p:cNvSpPr txBox="1"/>
          <p:nvPr/>
        </p:nvSpPr>
        <p:spPr>
          <a:xfrm>
            <a:off x="131700" y="2034328"/>
            <a:ext cx="717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Question 4 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By checking the minimum value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in (Date) as the Start Date and the maximum value in (Date) as the End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start date 2020-01-22 and the End date 2021-06-13.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1E136-2283-E007-39A7-E00C6143BEC9}"/>
              </a:ext>
            </a:extLst>
          </p:cNvPr>
          <p:cNvSpPr txBox="1"/>
          <p:nvPr/>
        </p:nvSpPr>
        <p:spPr>
          <a:xfrm>
            <a:off x="5546035" y="29751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372B6-6429-1F3B-5CE6-0CDB1BBFE6E3}"/>
              </a:ext>
            </a:extLst>
          </p:cNvPr>
          <p:cNvSpPr txBox="1"/>
          <p:nvPr/>
        </p:nvSpPr>
        <p:spPr>
          <a:xfrm>
            <a:off x="-14238" y="3930236"/>
            <a:ext cx="7316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Question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By using the count function for the months to know the total number.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s we defined from the nested query that the 12 for the year 2020 and 6 for the year 2021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outer select get the total of the 2 years that is "18 months“.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7521CD0-5D17-DA3F-E374-620CDC843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85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71"/>
    </mc:Choice>
    <mc:Fallback xmlns="">
      <p:transition spd="slow" advTm="133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DEBD-1A05-292B-AE2A-F9F465E8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525078" cy="1293028"/>
          </a:xfrm>
        </p:spPr>
        <p:txBody>
          <a:bodyPr/>
          <a:lstStyle/>
          <a:p>
            <a:pPr algn="l"/>
            <a:r>
              <a:rPr lang="en-US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7A2D8-6C69-6663-8D07-0FCD08863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2293096"/>
            <a:ext cx="7142921" cy="338593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By using The avg function and take the year and month from the date to know the average monthly for each year.</a:t>
            </a:r>
          </a:p>
          <a:p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As the output are 18 rows each row for a  month in a year. </a:t>
            </a:r>
            <a:endParaRPr lang="en-US" sz="2800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0C1977-E2A1-B9DE-9FF7-BD73978B2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35" y="1293028"/>
            <a:ext cx="4518991" cy="538606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3E9C035-6CC3-4F92-A231-91DDF3EE1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35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2"/>
    </mc:Choice>
    <mc:Fallback xmlns="">
      <p:transition spd="slow" advTm="3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C6EA-5290-F1D6-1403-27DF9B82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C308-A539-DF8B-9793-388CA999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51313" cy="1168033"/>
          </a:xfrm>
        </p:spPr>
        <p:txBody>
          <a:bodyPr/>
          <a:lstStyle/>
          <a:p>
            <a:r>
              <a:rPr lang="en-US" dirty="0"/>
              <a:t>Question 7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82B15FF-56CE-19F9-8A67-DEB2B26D5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4" y="372076"/>
            <a:ext cx="6679096" cy="648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119C8-92E1-B973-F699-E4B700EA4730}"/>
              </a:ext>
            </a:extLst>
          </p:cNvPr>
          <p:cNvSpPr txBox="1"/>
          <p:nvPr/>
        </p:nvSpPr>
        <p:spPr>
          <a:xfrm>
            <a:off x="477078" y="2217261"/>
            <a:ext cx="454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As the output show that all values are zero as it seems that much days are no action for each case.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321C51F-65D7-7EB0-4514-AB9058856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16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6"/>
    </mc:Choice>
    <mc:Fallback xmlns="">
      <p:transition spd="slow" advTm="14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00C84-0699-D04D-98CB-C84E3713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7D50-ACE2-7D2B-8086-97DB08BF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57600" cy="1293028"/>
          </a:xfrm>
        </p:spPr>
        <p:txBody>
          <a:bodyPr/>
          <a:lstStyle/>
          <a:p>
            <a:pPr algn="l"/>
            <a:r>
              <a:rPr lang="en-US" dirty="0"/>
              <a:t>Question 8-9</a:t>
            </a:r>
          </a:p>
        </p:txBody>
      </p:sp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8529A3F-CA91-31A4-3668-2CF731874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2" y="1293027"/>
            <a:ext cx="5380383" cy="270331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521A9E-F818-A89F-1EB5-1E98D4A3A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3" y="4094922"/>
            <a:ext cx="5380382" cy="2703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DAD08-608A-967B-D42B-61B4C70B7471}"/>
              </a:ext>
            </a:extLst>
          </p:cNvPr>
          <p:cNvSpPr txBox="1"/>
          <p:nvPr/>
        </p:nvSpPr>
        <p:spPr>
          <a:xfrm>
            <a:off x="397565" y="1544966"/>
            <a:ext cx="5950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Question 8</a:t>
            </a:r>
          </a:p>
          <a:p>
            <a:endParaRPr lang="en-US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There's zero values but we estimated the zero is null and to get the min. value greater than zero by making a condition.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G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et the min for each one by year, The output equal 1 for each one and the two years so this is the smallest value.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0AF25-71C3-2129-6AB8-0ED7D6E7ECFD}"/>
              </a:ext>
            </a:extLst>
          </p:cNvPr>
          <p:cNvSpPr txBox="1"/>
          <p:nvPr/>
        </p:nvSpPr>
        <p:spPr>
          <a:xfrm>
            <a:off x="397565" y="4659226"/>
            <a:ext cx="5539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Question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G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et the max for each one by year, The output equal in respect (823225, 3752, 1123456) for 2020 and (414188, 7374, 422436) for 2021. 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E7E8006-09AE-6CEA-8F56-71CA0B650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51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3"/>
    </mc:Choice>
    <mc:Fallback xmlns="">
      <p:transition spd="slow" advTm="70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A4B0-540A-F411-AEAF-1F734C914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5EA0-95CB-3818-2192-FA5E17BE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61252" cy="1020417"/>
          </a:xfrm>
        </p:spPr>
        <p:txBody>
          <a:bodyPr/>
          <a:lstStyle/>
          <a:p>
            <a:r>
              <a:rPr lang="en-US" dirty="0"/>
              <a:t>Question 10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269556-7F23-7843-689D-EA213689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7" y="0"/>
            <a:ext cx="622069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96549-5881-0F89-BDD9-2CCE8B20959D}"/>
              </a:ext>
            </a:extLst>
          </p:cNvPr>
          <p:cNvSpPr txBox="1"/>
          <p:nvPr/>
        </p:nvSpPr>
        <p:spPr>
          <a:xfrm>
            <a:off x="225288" y="2505670"/>
            <a:ext cx="540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As we see in the output the total for each case according for each month for both years.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2EABAD-FD38-1FC6-3956-8576DB2E7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15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3"/>
    </mc:Choice>
    <mc:Fallback xmlns="">
      <p:transition spd="slow" advTm="2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D273C-924E-F6AE-9CE4-8D86287D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B57A-D0A0-0A03-1F75-0E98C946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426226" cy="1293028"/>
          </a:xfrm>
        </p:spPr>
        <p:txBody>
          <a:bodyPr/>
          <a:lstStyle/>
          <a:p>
            <a:pPr algn="l"/>
            <a:r>
              <a:rPr lang="en-US" dirty="0"/>
              <a:t>Question 11-12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4EECF-3694-9FBB-8CD0-F77553EE0073}"/>
              </a:ext>
            </a:extLst>
          </p:cNvPr>
          <p:cNvSpPr txBox="1"/>
          <p:nvPr/>
        </p:nvSpPr>
        <p:spPr>
          <a:xfrm>
            <a:off x="212035" y="1683027"/>
            <a:ext cx="6202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using each sum, avg, var,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stdev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functions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output in respect (80121099, 1508, 83792665.414442, 9153.83337266099) for 2020, (88944045, 3521, 309167104.641847, 17583.1483142766) for 2021.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230F6-8582-19D1-C9F6-C88B30FA003E}"/>
              </a:ext>
            </a:extLst>
          </p:cNvPr>
          <p:cNvSpPr txBox="1"/>
          <p:nvPr/>
        </p:nvSpPr>
        <p:spPr>
          <a:xfrm>
            <a:off x="304800" y="4240696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using each sum, avg, var,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stdev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functions respectively.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The output 18 Rows in respect for first row (190, 0, 4.24857598541809, 2.06120740960683).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A4D1E8A-E158-7411-3D0F-83FAB3051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27" y="550739"/>
            <a:ext cx="5565913" cy="304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CEA36B-5C92-16D4-DE53-7BD3F3D31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3753862"/>
            <a:ext cx="5675465" cy="304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5FF2B80-6B60-557F-DBF7-6806567D4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97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4"/>
    </mc:Choice>
    <mc:Fallback xmlns="">
      <p:transition spd="slow" advTm="60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1567</TotalTime>
  <Words>782</Words>
  <Application>Microsoft Office PowerPoint</Application>
  <PresentationFormat>Widescreen</PresentationFormat>
  <Paragraphs>62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Century Gothic</vt:lpstr>
      <vt:lpstr>Century Gothic (Headings)</vt:lpstr>
      <vt:lpstr>Consolas</vt:lpstr>
      <vt:lpstr>Vapor Trail</vt:lpstr>
      <vt:lpstr>Covid-19 Dataset</vt:lpstr>
      <vt:lpstr>Concepts</vt:lpstr>
      <vt:lpstr>Question 1-2</vt:lpstr>
      <vt:lpstr>PowerPoint Presentation</vt:lpstr>
      <vt:lpstr>Question 6</vt:lpstr>
      <vt:lpstr>Question 7</vt:lpstr>
      <vt:lpstr>Question 8-9</vt:lpstr>
      <vt:lpstr>Question 10</vt:lpstr>
      <vt:lpstr>Question 11-12</vt:lpstr>
      <vt:lpstr>Question 13</vt:lpstr>
      <vt:lpstr>Question 14-16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Dataset</dc:title>
  <dc:creator>Moaz Osama Rabee Elmorshdy</dc:creator>
  <cp:lastModifiedBy>Moaz Osama Rabee Elmorshdy</cp:lastModifiedBy>
  <cp:revision>2</cp:revision>
  <dcterms:created xsi:type="dcterms:W3CDTF">2024-03-05T19:27:16Z</dcterms:created>
  <dcterms:modified xsi:type="dcterms:W3CDTF">2024-03-10T13:39:52Z</dcterms:modified>
</cp:coreProperties>
</file>